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6" r:id="rId3"/>
    <p:sldId id="302" r:id="rId4"/>
    <p:sldId id="287" r:id="rId5"/>
    <p:sldId id="260" r:id="rId6"/>
    <p:sldId id="288" r:id="rId7"/>
    <p:sldId id="289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493EC89-EEA4-49A0-B433-C88E9BAFAAA8}">
          <p14:sldIdLst>
            <p14:sldId id="256"/>
            <p14:sldId id="286"/>
            <p14:sldId id="302"/>
            <p14:sldId id="287"/>
            <p14:sldId id="260"/>
            <p14:sldId id="288"/>
            <p14:sldId id="289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D"/>
    <a:srgbClr val="00538E"/>
    <a:srgbClr val="1473AD"/>
    <a:srgbClr val="5CB85C"/>
    <a:srgbClr val="41719C"/>
    <a:srgbClr val="2571A2"/>
    <a:srgbClr val="1CADE4"/>
    <a:srgbClr val="F5F5F5"/>
    <a:srgbClr val="133790"/>
    <a:srgbClr val="18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3" autoAdjust="0"/>
    <p:restoredTop sz="94660"/>
  </p:normalViewPr>
  <p:slideViewPr>
    <p:cSldViewPr snapToGrid="0">
      <p:cViewPr>
        <p:scale>
          <a:sx n="60" d="100"/>
          <a:sy n="60" d="100"/>
        </p:scale>
        <p:origin x="144" y="2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1157380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991683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7208188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8867225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8642355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9090022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305916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78845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3560132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618893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726183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8B274-23B0-48F8-82DF-6E9C4A330C5A}" type="datetimeFigureOut">
              <a:rPr lang="es-ES" smtClean="0"/>
              <a:t>07/12/2018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873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800101" y="1133683"/>
            <a:ext cx="6343650" cy="471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2506-1004</a:t>
            </a:r>
            <a:endParaRPr lang="es-CR" dirty="0"/>
          </a:p>
        </p:txBody>
      </p:sp>
      <p:sp>
        <p:nvSpPr>
          <p:cNvPr id="4" name="Rectángulo 3"/>
          <p:cNvSpPr/>
          <p:nvPr/>
        </p:nvSpPr>
        <p:spPr>
          <a:xfrm>
            <a:off x="1685926" y="177108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R" sz="3600" b="1" dirty="0">
                <a:solidFill>
                  <a:srgbClr val="00518D"/>
                </a:solidFill>
                <a:latin typeface="Century Gothic" panose="020B0502020202020204" pitchFamily="34" charset="0"/>
              </a:rPr>
              <a:t>¡Bienvenidos a nuestro nuevo App transaccional!</a:t>
            </a:r>
            <a:r>
              <a:rPr lang="es-CR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!</a:t>
            </a:r>
            <a:endParaRPr lang="es-ES" sz="4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E84D5A6-BA74-45EF-9565-855CDFFE1461}"/>
              </a:ext>
            </a:extLst>
          </p:cNvPr>
          <p:cNvGrpSpPr/>
          <p:nvPr/>
        </p:nvGrpSpPr>
        <p:grpSpPr>
          <a:xfrm>
            <a:off x="7035900" y="294719"/>
            <a:ext cx="3378475" cy="6397264"/>
            <a:chOff x="7035900" y="294719"/>
            <a:chExt cx="3378475" cy="6397264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D44684B8-10B9-4680-904C-6B4EE0400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5900" y="294719"/>
              <a:ext cx="3378475" cy="6397264"/>
            </a:xfrm>
            <a:prstGeom prst="rect">
              <a:avLst/>
            </a:prstGeom>
          </p:spPr>
        </p:pic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0184D57D-38CF-41EA-AFE5-2452C74AE255}"/>
                </a:ext>
              </a:extLst>
            </p:cNvPr>
            <p:cNvGrpSpPr/>
            <p:nvPr/>
          </p:nvGrpSpPr>
          <p:grpSpPr>
            <a:xfrm>
              <a:off x="7143751" y="1003748"/>
              <a:ext cx="3139936" cy="4734443"/>
              <a:chOff x="1005370" y="1997661"/>
              <a:chExt cx="2530871" cy="4244113"/>
            </a:xfrm>
          </p:grpSpPr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D5E4DD2D-AB06-4517-96B3-DAC2C0826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5370" y="1997661"/>
                <a:ext cx="2530871" cy="4244113"/>
              </a:xfrm>
              <a:prstGeom prst="rect">
                <a:avLst/>
              </a:prstGeom>
            </p:spPr>
          </p:pic>
          <p:pic>
            <p:nvPicPr>
              <p:cNvPr id="15" name="Imagen 14">
                <a:extLst>
                  <a:ext uri="{FF2B5EF4-FFF2-40B4-BE49-F238E27FC236}">
                    <a16:creationId xmlns:a16="http://schemas.microsoft.com/office/drawing/2014/main" id="{2BC3451D-1E96-4D32-9E02-E4296A6929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4368" y="2645539"/>
                <a:ext cx="1909162" cy="800025"/>
              </a:xfrm>
              <a:prstGeom prst="rect">
                <a:avLst/>
              </a:prstGeom>
            </p:spPr>
          </p:pic>
        </p:grpSp>
      </p:grpSp>
      <p:pic>
        <p:nvPicPr>
          <p:cNvPr id="3" name="Picture 2" descr="A close up of a flower&#10;&#10;Description generated with high confidence">
            <a:extLst>
              <a:ext uri="{FF2B5EF4-FFF2-40B4-BE49-F238E27FC236}">
                <a16:creationId xmlns:a16="http://schemas.microsoft.com/office/drawing/2014/main" id="{8D480555-B9E5-42CF-A00E-9699C5CE1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29" y="3370969"/>
            <a:ext cx="2237694" cy="2237694"/>
          </a:xfrm>
          <a:prstGeom prst="rect">
            <a:avLst/>
          </a:prstGeom>
        </p:spPr>
      </p:pic>
      <p:pic>
        <p:nvPicPr>
          <p:cNvPr id="7" name="Picture 6" descr="A close up of a flower&#10;&#10;Description generated with high confidence">
            <a:extLst>
              <a:ext uri="{FF2B5EF4-FFF2-40B4-BE49-F238E27FC236}">
                <a16:creationId xmlns:a16="http://schemas.microsoft.com/office/drawing/2014/main" id="{F8163567-CDBA-466B-A0FA-F2D2169805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969" y="1459430"/>
            <a:ext cx="1159500" cy="1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99479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43033" y="201268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Rectángulo 4"/>
          <p:cNvSpPr/>
          <p:nvPr/>
        </p:nvSpPr>
        <p:spPr>
          <a:xfrm>
            <a:off x="3897967" y="2270035"/>
            <a:ext cx="2968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>
                <a:latin typeface="Century Gothic" panose="020B0502020202020204" pitchFamily="34" charset="0"/>
              </a:rPr>
              <a:t>3. Seleccione la cejilla “</a:t>
            </a:r>
            <a:r>
              <a:rPr lang="es-CR" dirty="0">
                <a:solidFill>
                  <a:srgbClr val="C00000"/>
                </a:solidFill>
                <a:latin typeface="Century Gothic" panose="020B0502020202020204" pitchFamily="34" charset="0"/>
              </a:rPr>
              <a:t>Fianzas</a:t>
            </a:r>
            <a:r>
              <a:rPr lang="es-CR" dirty="0">
                <a:latin typeface="Century Gothic" panose="020B0502020202020204" pitchFamily="34" charset="0"/>
              </a:rPr>
              <a:t>” para visualizar la información detallada de las diferentes fianzas activas a la fecha.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0193" y="1260069"/>
            <a:ext cx="3943350" cy="30003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t="39870" b="42900"/>
          <a:stretch/>
        </p:blipFill>
        <p:spPr>
          <a:xfrm>
            <a:off x="3678175" y="1260069"/>
            <a:ext cx="3272958" cy="71202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/>
          <a:srcRect l="2186" r="2907"/>
          <a:stretch/>
        </p:blipFill>
        <p:spPr>
          <a:xfrm>
            <a:off x="647939" y="1272536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47228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ángulo 8"/>
          <p:cNvSpPr/>
          <p:nvPr/>
        </p:nvSpPr>
        <p:spPr>
          <a:xfrm>
            <a:off x="7492734" y="1319224"/>
            <a:ext cx="406376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2. </a:t>
            </a:r>
            <a:r>
              <a:rPr lang="es-CR" sz="1200" dirty="0">
                <a:latin typeface="Century Gothic" panose="020B0502020202020204" pitchFamily="34" charset="0"/>
              </a:rPr>
              <a:t>Seleccione la cejilla “</a:t>
            </a:r>
            <a:r>
              <a:rPr lang="es-CR" sz="1200" dirty="0">
                <a:solidFill>
                  <a:srgbClr val="C00000"/>
                </a:solidFill>
                <a:latin typeface="Century Gothic" panose="020B0502020202020204" pitchFamily="34" charset="0"/>
              </a:rPr>
              <a:t>Solicitud de Crédito</a:t>
            </a:r>
            <a:r>
              <a:rPr lang="es-CR" sz="1200" dirty="0">
                <a:latin typeface="Century Gothic" panose="020B0502020202020204" pitchFamily="34" charset="0"/>
              </a:rPr>
              <a:t>” para gestionar la solicitud del mismo:</a:t>
            </a:r>
          </a:p>
          <a:p>
            <a:pPr algn="just"/>
            <a:endParaRPr lang="es-CR" sz="800" dirty="0">
              <a:latin typeface="Century Gothic" panose="020B0502020202020204" pitchFamily="34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Seleccione la línea de crédito.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Digite el monto a solicitar.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Ingrese el plazo en el que se desea cancelar.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El sistema le mostrará la tasa estipulada para la línea seleccionada.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Elija los créditos activos los cuales desea refundir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Seleccione la opción Calcular.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516140" y="1296036"/>
            <a:ext cx="32402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1. </a:t>
            </a:r>
            <a:r>
              <a:rPr lang="es-CR" sz="1400" dirty="0">
                <a:latin typeface="Century Gothic" panose="020B0502020202020204" pitchFamily="34" charset="0"/>
              </a:rPr>
              <a:t>Seleccione la cejilla “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Mis créditos</a:t>
            </a:r>
            <a:r>
              <a:rPr lang="es-CR" sz="1400" dirty="0">
                <a:latin typeface="Century Gothic" panose="020B0502020202020204" pitchFamily="34" charset="0"/>
              </a:rPr>
              <a:t>” y el sistema le permitirá visualizar el detalle completo de sus prestamos activos:</a:t>
            </a:r>
          </a:p>
          <a:p>
            <a:pPr algn="just"/>
            <a:endParaRPr lang="es-CR" sz="800" dirty="0">
              <a:latin typeface="Century Gothic" panose="020B0502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2"/>
          <a:srcRect b="51005"/>
          <a:stretch/>
        </p:blipFill>
        <p:spPr>
          <a:xfrm>
            <a:off x="3516141" y="553979"/>
            <a:ext cx="3334014" cy="67046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3343" y="3767961"/>
            <a:ext cx="2988811" cy="267705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2"/>
          <a:srcRect l="2367" t="49673" r="2237" b="4369"/>
          <a:stretch/>
        </p:blipFill>
        <p:spPr>
          <a:xfrm>
            <a:off x="7862830" y="576686"/>
            <a:ext cx="3161063" cy="625049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4832" y="2311098"/>
            <a:ext cx="2976632" cy="40132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390" y="951658"/>
            <a:ext cx="2678391" cy="48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11122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3595930" y="1996496"/>
            <a:ext cx="37514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6. El sistema le mostrará, el detalle del cálculo respectivo.</a:t>
            </a:r>
          </a:p>
          <a:p>
            <a:pPr marL="0" lvl="1" algn="just"/>
            <a:endParaRPr lang="es-CR" sz="1600" dirty="0">
              <a:latin typeface="Century Gothic" panose="020B0502020202020204" pitchFamily="34" charset="0"/>
            </a:endParaRPr>
          </a:p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7. Si desea modificar algún dato, modifique lo requerido y haga clic en 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Realizar otro cálculo</a:t>
            </a:r>
            <a:r>
              <a:rPr lang="es-CR" sz="1400" dirty="0">
                <a:latin typeface="Century Gothic" panose="020B0502020202020204" pitchFamily="34" charset="0"/>
              </a:rPr>
              <a:t>.</a:t>
            </a:r>
          </a:p>
          <a:p>
            <a:pPr marL="0" lvl="1" algn="just"/>
            <a:endParaRPr lang="es-CR" sz="1400" dirty="0">
              <a:latin typeface="Century Gothic" panose="020B0502020202020204" pitchFamily="34" charset="0"/>
            </a:endParaRPr>
          </a:p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8. Si se encuentra de acuerdo con la información suministrada haga clic en 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Aplicar en firme.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037" y="1040105"/>
            <a:ext cx="3971925" cy="43529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3"/>
          <a:srcRect l="2367" t="49673" r="2237" b="4369"/>
          <a:stretch/>
        </p:blipFill>
        <p:spPr>
          <a:xfrm>
            <a:off x="3867664" y="1040105"/>
            <a:ext cx="3161063" cy="62504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419" y="1040105"/>
            <a:ext cx="2678391" cy="48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19615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581" y="1244599"/>
            <a:ext cx="2714825" cy="473286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t="8408" b="80322"/>
          <a:stretch/>
        </p:blipFill>
        <p:spPr>
          <a:xfrm>
            <a:off x="3730954" y="762001"/>
            <a:ext cx="3880580" cy="76244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810000" y="1775081"/>
            <a:ext cx="3632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000" dirty="0">
                <a:latin typeface="Century Gothic" panose="020B0502020202020204" pitchFamily="34" charset="0"/>
              </a:rPr>
              <a:t>1. </a:t>
            </a:r>
            <a:r>
              <a:rPr lang="es-CR" dirty="0">
                <a:latin typeface="Century Gothic" panose="020B0502020202020204" pitchFamily="34" charset="0"/>
              </a:rPr>
              <a:t>Seleccione la cejilla “</a:t>
            </a:r>
            <a:r>
              <a:rPr lang="es-CR" dirty="0">
                <a:solidFill>
                  <a:srgbClr val="C00000"/>
                </a:solidFill>
                <a:latin typeface="Century Gothic" panose="020B0502020202020204" pitchFamily="34" charset="0"/>
              </a:rPr>
              <a:t>Mis ahorros</a:t>
            </a:r>
            <a:r>
              <a:rPr lang="es-CR" dirty="0">
                <a:latin typeface="Century Gothic" panose="020B0502020202020204" pitchFamily="34" charset="0"/>
              </a:rPr>
              <a:t>” y el sistema le permitirá visualizar el detalle completo de sus ahorros actuales: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1534" y="1652587"/>
            <a:ext cx="40576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56785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435533" y="1459617"/>
            <a:ext cx="75203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2.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Afiliación a plan de ahorro</a:t>
            </a:r>
            <a:r>
              <a:rPr lang="es-CR" sz="1600" dirty="0">
                <a:latin typeface="Century Gothic" panose="020B0502020202020204" pitchFamily="34" charset="0"/>
              </a:rPr>
              <a:t>” para afiliarse a algunas de las opciones de ahorro con las que cuenta la cooperativa.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287704" y="2652214"/>
            <a:ext cx="642262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al que desea afiliarse.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la cuota que desea se le deduzca (monto o porcentaje).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Incorpore una descripción del ahorro.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al cual desea se le notifique la afiliación.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Ingresar ahorro.</a:t>
            </a:r>
          </a:p>
          <a:p>
            <a:pPr>
              <a:tabLst>
                <a:tab pos="0" algn="l"/>
              </a:tabLst>
            </a:pP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70" y="847509"/>
            <a:ext cx="2714825" cy="473286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/>
          <a:srcRect t="18945" b="69427"/>
          <a:stretch/>
        </p:blipFill>
        <p:spPr>
          <a:xfrm>
            <a:off x="3841020" y="754892"/>
            <a:ext cx="3476437" cy="70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082540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5020" y="201268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420945" y="1475519"/>
            <a:ext cx="67221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3.   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Cambio de Cuota</a:t>
            </a:r>
            <a:r>
              <a:rPr lang="es-CR" sz="1600" dirty="0">
                <a:latin typeface="Century Gothic" panose="020B0502020202020204" pitchFamily="34" charset="0"/>
              </a:rPr>
              <a:t>” para realizar la modificación de la cuota que se le deduce periódicamente.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065644" y="2772645"/>
            <a:ext cx="59080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al cual desea cambiar la cuota.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nuevo monto o porcentaje.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al cual desea ser notificado.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cambiar cuota.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70" y="863411"/>
            <a:ext cx="2714825" cy="47328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/>
          <a:srcRect t="30215" b="58514"/>
          <a:stretch/>
        </p:blipFill>
        <p:spPr>
          <a:xfrm>
            <a:off x="3618838" y="682556"/>
            <a:ext cx="3722462" cy="73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42557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73208" y="201268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107677" y="1405465"/>
            <a:ext cx="86942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4.   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Solicitar Ahorro</a:t>
            </a:r>
            <a:r>
              <a:rPr lang="es-CR" sz="1600" dirty="0">
                <a:latin typeface="Century Gothic" panose="020B0502020202020204" pitchFamily="34" charset="0"/>
              </a:rPr>
              <a:t>” para realizar solicitar la liquidación parcial o total de su ahorro, esto de acuerdo a las políticas internas de la cooperativa.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217157" y="2754280"/>
            <a:ext cx="7584734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la cuenta bancaria en la cual desea que se le deposite su ahorro.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del cual desea realizar el retiro.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si desea retirar el saldo y si desea retirar interés.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monto o porcentaje que desea retirar.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un comentario al respecto.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en donde desea se le notifique el retiro.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procesar.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42" y="1020739"/>
            <a:ext cx="2714825" cy="47328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/>
          <a:srcRect t="41439" b="47649"/>
          <a:stretch/>
        </p:blipFill>
        <p:spPr>
          <a:xfrm>
            <a:off x="3493888" y="758756"/>
            <a:ext cx="3399453" cy="64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32571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5020" y="277329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8" name="Grupo 2">
            <a:extLst>
              <a:ext uri="{FF2B5EF4-FFF2-40B4-BE49-F238E27FC236}">
                <a16:creationId xmlns:a16="http://schemas.microsoft.com/office/drawing/2014/main" id="{215CCECC-68D0-426A-A150-D0028C1A0B09}"/>
              </a:ext>
            </a:extLst>
          </p:cNvPr>
          <p:cNvGrpSpPr/>
          <p:nvPr/>
        </p:nvGrpSpPr>
        <p:grpSpPr>
          <a:xfrm>
            <a:off x="1686205" y="613591"/>
            <a:ext cx="3008610" cy="5699286"/>
            <a:chOff x="7062025" y="0"/>
            <a:chExt cx="3852672" cy="6858000"/>
          </a:xfrm>
        </p:grpSpPr>
        <p:pic>
          <p:nvPicPr>
            <p:cNvPr id="9" name="Imagen 5">
              <a:extLst>
                <a:ext uri="{FF2B5EF4-FFF2-40B4-BE49-F238E27FC236}">
                  <a16:creationId xmlns:a16="http://schemas.microsoft.com/office/drawing/2014/main" id="{7562F132-0C1B-4B63-BF4F-E5348A14F2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2025" y="0"/>
              <a:ext cx="3852672" cy="6858000"/>
            </a:xfrm>
            <a:prstGeom prst="rect">
              <a:avLst/>
            </a:prstGeom>
          </p:spPr>
        </p:pic>
        <p:pic>
          <p:nvPicPr>
            <p:cNvPr id="10" name="Imagen 4">
              <a:extLst>
                <a:ext uri="{FF2B5EF4-FFF2-40B4-BE49-F238E27FC236}">
                  <a16:creationId xmlns:a16="http://schemas.microsoft.com/office/drawing/2014/main" id="{A0D4ABAD-A12D-4D2D-AF59-A8EE1F2BE5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186" r="2907"/>
            <a:stretch/>
          </p:blipFill>
          <p:spPr>
            <a:xfrm>
              <a:off x="7407138" y="871537"/>
              <a:ext cx="3162445" cy="4866653"/>
            </a:xfrm>
            <a:prstGeom prst="rect">
              <a:avLst/>
            </a:prstGeom>
          </p:spPr>
        </p:pic>
      </p:grpSp>
      <p:pic>
        <p:nvPicPr>
          <p:cNvPr id="4" name="Picture 3" descr="A close up of a flower&#10;&#10;Description generated with high confidence">
            <a:extLst>
              <a:ext uri="{FF2B5EF4-FFF2-40B4-BE49-F238E27FC236}">
                <a16:creationId xmlns:a16="http://schemas.microsoft.com/office/drawing/2014/main" id="{6CAF1F40-7A5A-4719-B55D-E939121DD8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3132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2708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498778" y="435070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CuadroTexto 4"/>
          <p:cNvSpPr txBox="1"/>
          <p:nvPr/>
        </p:nvSpPr>
        <p:spPr>
          <a:xfrm>
            <a:off x="1559586" y="890795"/>
            <a:ext cx="8795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1. </a:t>
            </a:r>
            <a:r>
              <a:rPr lang="es-CR" dirty="0">
                <a:latin typeface="Century Gothic" panose="020B0502020202020204" pitchFamily="34" charset="0"/>
              </a:rPr>
              <a:t>Ingrese desde su móvil a: 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559586" y="2979311"/>
            <a:ext cx="87959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es-CR" dirty="0" err="1">
                <a:latin typeface="Century Gothic" panose="020B0502020202020204" pitchFamily="34" charset="0"/>
              </a:rPr>
              <a:t>Búsque</a:t>
            </a:r>
            <a:r>
              <a:rPr lang="es-CR" dirty="0">
                <a:latin typeface="Century Gothic" panose="020B0502020202020204" pitchFamily="34" charset="0"/>
              </a:rPr>
              <a:t> el app con el nombre de </a:t>
            </a:r>
            <a:r>
              <a:rPr lang="es-CR" b="1" dirty="0"/>
              <a:t>ASOMÓVIL</a:t>
            </a:r>
            <a:r>
              <a:rPr lang="es-CR" b="1" dirty="0">
                <a:latin typeface="Century Gothic" panose="020B0502020202020204" pitchFamily="34" charset="0"/>
              </a:rPr>
              <a:t>, </a:t>
            </a:r>
            <a:r>
              <a:rPr lang="es-CR" dirty="0">
                <a:latin typeface="Century Gothic" panose="020B0502020202020204" pitchFamily="34" charset="0"/>
              </a:rPr>
              <a:t>selecciónelo y oprima el botón </a:t>
            </a:r>
            <a:r>
              <a:rPr lang="es-CR" b="1" dirty="0">
                <a:latin typeface="Century Gothic" panose="020B0502020202020204" pitchFamily="34" charset="0"/>
              </a:rPr>
              <a:t>Obtener</a:t>
            </a:r>
            <a:r>
              <a:rPr lang="es-CR" dirty="0">
                <a:latin typeface="Century Gothic" panose="020B0502020202020204" pitchFamily="34" charset="0"/>
              </a:rPr>
              <a:t>.</a:t>
            </a:r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D6B8C3-5B55-43D4-8D58-5DC524174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641" y="1824759"/>
            <a:ext cx="1974667" cy="6471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D6F32E-0157-4DB5-A83D-6A5821A67C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8" t="23319" r="45434" b="38320"/>
          <a:stretch/>
        </p:blipFill>
        <p:spPr>
          <a:xfrm>
            <a:off x="3562515" y="3943142"/>
            <a:ext cx="5066970" cy="209416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88F8CF-7CAC-403C-BEED-8C5B1211C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0542" y="4891792"/>
            <a:ext cx="924402" cy="2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1930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432435" y="306857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8" name="Rectángulo 17"/>
          <p:cNvSpPr/>
          <p:nvPr/>
        </p:nvSpPr>
        <p:spPr>
          <a:xfrm>
            <a:off x="1782113" y="660366"/>
            <a:ext cx="3242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3. </a:t>
            </a:r>
            <a:r>
              <a:rPr lang="es-CR" sz="1600" dirty="0">
                <a:latin typeface="Century Gothic" panose="020B0502020202020204" pitchFamily="34" charset="0"/>
              </a:rPr>
              <a:t>Ingrese al aplicativo instalado en su móvil, </a:t>
            </a:r>
            <a:r>
              <a:rPr lang="es-CR" sz="1600" b="1" dirty="0">
                <a:latin typeface="Century Gothic" panose="020B0502020202020204" pitchFamily="34" charset="0"/>
              </a:rPr>
              <a:t>escriba el nombre de la organización</a:t>
            </a:r>
            <a:r>
              <a:rPr lang="es-CR" sz="1600" dirty="0">
                <a:latin typeface="Century Gothic" panose="020B0502020202020204" pitchFamily="34" charset="0"/>
              </a:rPr>
              <a:t> y seleccione el botón </a:t>
            </a:r>
            <a:r>
              <a:rPr lang="es-CR" sz="1600" b="1" dirty="0">
                <a:latin typeface="Century Gothic" panose="020B0502020202020204" pitchFamily="34" charset="0"/>
              </a:rPr>
              <a:t>ingresar.</a:t>
            </a:r>
            <a:endParaRPr lang="es-ES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86BD61A7-E333-48A1-ACD5-F39AE80703C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6"/>
          <a:stretch/>
        </p:blipFill>
        <p:spPr>
          <a:xfrm>
            <a:off x="2024119" y="1898640"/>
            <a:ext cx="2658661" cy="4244114"/>
          </a:xfrm>
          <a:prstGeom prst="rect">
            <a:avLst/>
          </a:prstGeom>
        </p:spPr>
      </p:pic>
      <p:sp>
        <p:nvSpPr>
          <p:cNvPr id="14" name="Rectángulo 17">
            <a:extLst>
              <a:ext uri="{FF2B5EF4-FFF2-40B4-BE49-F238E27FC236}">
                <a16:creationId xmlns:a16="http://schemas.microsoft.com/office/drawing/2014/main" id="{F4DB9702-0BA0-40AB-A508-901A6940ABF2}"/>
              </a:ext>
            </a:extLst>
          </p:cNvPr>
          <p:cNvSpPr/>
          <p:nvPr/>
        </p:nvSpPr>
        <p:spPr>
          <a:xfrm>
            <a:off x="6494270" y="698312"/>
            <a:ext cx="32423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4. </a:t>
            </a:r>
            <a:r>
              <a:rPr lang="es-CR" sz="1600" dirty="0">
                <a:latin typeface="Century Gothic" panose="020B0502020202020204" pitchFamily="34" charset="0"/>
              </a:rPr>
              <a:t>Solicite su contraseña, presionando el botón </a:t>
            </a:r>
            <a:r>
              <a:rPr lang="es-CR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¿Olvidó su contraseña? </a:t>
            </a:r>
            <a:endParaRPr lang="es-ES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Grupo 2">
            <a:extLst>
              <a:ext uri="{FF2B5EF4-FFF2-40B4-BE49-F238E27FC236}">
                <a16:creationId xmlns:a16="http://schemas.microsoft.com/office/drawing/2014/main" id="{0B91673B-5DC1-4CC8-9FF6-51A36149EC60}"/>
              </a:ext>
            </a:extLst>
          </p:cNvPr>
          <p:cNvGrpSpPr/>
          <p:nvPr/>
        </p:nvGrpSpPr>
        <p:grpSpPr>
          <a:xfrm>
            <a:off x="6849989" y="1898641"/>
            <a:ext cx="2530871" cy="4244113"/>
            <a:chOff x="1005370" y="1997661"/>
            <a:chExt cx="2530871" cy="4244113"/>
          </a:xfrm>
        </p:grpSpPr>
        <p:pic>
          <p:nvPicPr>
            <p:cNvPr id="17" name="Imagen 8">
              <a:extLst>
                <a:ext uri="{FF2B5EF4-FFF2-40B4-BE49-F238E27FC236}">
                  <a16:creationId xmlns:a16="http://schemas.microsoft.com/office/drawing/2014/main" id="{BE29B46F-1382-4960-AC33-92915A54E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5370" y="1997661"/>
              <a:ext cx="2530871" cy="4244113"/>
            </a:xfrm>
            <a:prstGeom prst="rect">
              <a:avLst/>
            </a:prstGeom>
          </p:spPr>
        </p:pic>
        <p:pic>
          <p:nvPicPr>
            <p:cNvPr id="21" name="Imagen 1">
              <a:extLst>
                <a:ext uri="{FF2B5EF4-FFF2-40B4-BE49-F238E27FC236}">
                  <a16:creationId xmlns:a16="http://schemas.microsoft.com/office/drawing/2014/main" id="{D1FA18D9-A70E-47E5-95DF-2CEB8044A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24368" y="2645539"/>
              <a:ext cx="1909162" cy="800025"/>
            </a:xfrm>
            <a:prstGeom prst="rect">
              <a:avLst/>
            </a:prstGeom>
          </p:spPr>
        </p:pic>
      </p:grpSp>
      <p:pic>
        <p:nvPicPr>
          <p:cNvPr id="24" name="Picture 23" descr="A close up of a flower&#10;&#10;Description generated with high confidence">
            <a:extLst>
              <a:ext uri="{FF2B5EF4-FFF2-40B4-BE49-F238E27FC236}">
                <a16:creationId xmlns:a16="http://schemas.microsoft.com/office/drawing/2014/main" id="{144A3481-440C-4969-8B2E-82A5F3559B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96" y="2419023"/>
            <a:ext cx="955802" cy="955802"/>
          </a:xfrm>
          <a:prstGeom prst="rect">
            <a:avLst/>
          </a:prstGeom>
        </p:spPr>
      </p:pic>
      <p:pic>
        <p:nvPicPr>
          <p:cNvPr id="1026" name="Picture 2" descr="https://scontent.fsyq1-1.fna.fbcdn.net/v/t1.15752-9/47573424_1406179042850637_5600859622836535296_n.jpg?_nc_cat=108&amp;_nc_ht=scontent.fsyq1-1.fna&amp;oh=180d3d135d780616b0ed1d7e6598775c&amp;oe=5C65E40F">
            <a:extLst>
              <a:ext uri="{FF2B5EF4-FFF2-40B4-BE49-F238E27FC236}">
                <a16:creationId xmlns:a16="http://schemas.microsoft.com/office/drawing/2014/main" id="{B9B02320-6FFA-4847-AA4A-F2C668720D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34" t="30241" r="24749" b="61962"/>
          <a:stretch/>
        </p:blipFill>
        <p:spPr bwMode="auto">
          <a:xfrm>
            <a:off x="2895943" y="2945293"/>
            <a:ext cx="1002125" cy="28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AC822C-4987-47BE-97F4-4D2D77E4F355}"/>
              </a:ext>
            </a:extLst>
          </p:cNvPr>
          <p:cNvSpPr txBox="1"/>
          <p:nvPr/>
        </p:nvSpPr>
        <p:spPr>
          <a:xfrm>
            <a:off x="2439292" y="2521762"/>
            <a:ext cx="1900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dirty="0">
                <a:solidFill>
                  <a:schemeClr val="bg1"/>
                </a:solidFill>
              </a:rPr>
              <a:t>COOPESTANFRUCO</a:t>
            </a:r>
          </a:p>
        </p:txBody>
      </p:sp>
    </p:spTree>
    <p:extLst>
      <p:ext uri="{BB962C8B-B14F-4D97-AF65-F5344CB8AC3E}">
        <p14:creationId xmlns:p14="http://schemas.microsoft.com/office/powerpoint/2010/main" val="88505717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440559" y="31264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4" name="Rectángulo 3"/>
          <p:cNvSpPr/>
          <p:nvPr/>
        </p:nvSpPr>
        <p:spPr>
          <a:xfrm>
            <a:off x="1548383" y="627211"/>
            <a:ext cx="3242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5. </a:t>
            </a:r>
            <a:r>
              <a:rPr lang="es-CR" sz="1600" dirty="0">
                <a:latin typeface="Century Gothic" panose="020B0502020202020204" pitchFamily="34" charset="0"/>
              </a:rPr>
              <a:t>Ingrese su </a:t>
            </a:r>
            <a:r>
              <a:rPr lang="es-CR" sz="1600" b="1" dirty="0">
                <a:latin typeface="Century Gothic" panose="020B0502020202020204" pitchFamily="34" charset="0"/>
              </a:rPr>
              <a:t>número de identificación </a:t>
            </a:r>
            <a:r>
              <a:rPr lang="es-CR" sz="1600" dirty="0">
                <a:latin typeface="Century Gothic" panose="020B0502020202020204" pitchFamily="34" charset="0"/>
              </a:rPr>
              <a:t>y su </a:t>
            </a:r>
            <a:r>
              <a:rPr lang="es-CR" sz="1600" b="1" dirty="0">
                <a:latin typeface="Century Gothic" panose="020B0502020202020204" pitchFamily="34" charset="0"/>
              </a:rPr>
              <a:t>correo electrónico  </a:t>
            </a:r>
            <a:r>
              <a:rPr lang="es-CR" sz="1600" dirty="0">
                <a:latin typeface="Century Gothic" panose="020B0502020202020204" pitchFamily="34" charset="0"/>
              </a:rPr>
              <a:t>previamente registrado en la cooperativa.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766" y="1954051"/>
            <a:ext cx="2735297" cy="4280662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6859373" y="786699"/>
            <a:ext cx="34843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6. </a:t>
            </a:r>
            <a:r>
              <a:rPr lang="es-CR" sz="1600" dirty="0">
                <a:latin typeface="Century Gothic" panose="020B0502020202020204" pitchFamily="34" charset="0"/>
              </a:rPr>
              <a:t>Ingrese a su cuenta de correo electrónico y corrobore la contraseña enviada.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3"/>
          <a:srcRect t="19303"/>
          <a:stretch/>
        </p:blipFill>
        <p:spPr>
          <a:xfrm>
            <a:off x="6859373" y="2437103"/>
            <a:ext cx="3484390" cy="135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9311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445770" y="400050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Rectángulo 4"/>
          <p:cNvSpPr/>
          <p:nvPr/>
        </p:nvSpPr>
        <p:spPr>
          <a:xfrm>
            <a:off x="-118534" y="867026"/>
            <a:ext cx="3428242" cy="455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 Asociado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999155" y="867026"/>
            <a:ext cx="49673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7. </a:t>
            </a:r>
            <a:r>
              <a:rPr lang="es-CR" sz="1600" dirty="0">
                <a:latin typeface="Century Gothic" panose="020B0502020202020204" pitchFamily="34" charset="0"/>
              </a:rPr>
              <a:t>Ingrese nuevamente al aplicativo instalado en su móvil, digite su número de identificación y contraseña enviada por correo electrónico, luego haga clic en 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Ingresar.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99155" y="3053966"/>
            <a:ext cx="49673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8. </a:t>
            </a:r>
            <a:r>
              <a:rPr lang="es-CR" sz="1600" dirty="0">
                <a:latin typeface="Century Gothic" panose="020B0502020202020204" pitchFamily="34" charset="0"/>
              </a:rPr>
              <a:t>El aplicativo le solicitará </a:t>
            </a:r>
            <a:r>
              <a:rPr lang="es-CR" sz="1600" b="1" dirty="0">
                <a:latin typeface="Century Gothic" panose="020B0502020202020204" pitchFamily="34" charset="0"/>
              </a:rPr>
              <a:t>personalizar su contraseña</a:t>
            </a:r>
            <a:r>
              <a:rPr lang="es-CR" sz="1600" dirty="0">
                <a:latin typeface="Century Gothic" panose="020B0502020202020204" pitchFamily="34" charset="0"/>
              </a:rPr>
              <a:t>, digite nuevamente la contraseña  enviada, su nueva contraseña y confirme la misma, posteriormente haga clic en </a:t>
            </a:r>
            <a:r>
              <a:rPr lang="es-CR" b="1" dirty="0">
                <a:solidFill>
                  <a:srgbClr val="5CB85C"/>
                </a:solidFill>
                <a:latin typeface="Century Gothic" panose="020B0502020202020204" pitchFamily="34" charset="0"/>
              </a:rPr>
              <a:t>Cambiar Clave</a:t>
            </a:r>
            <a:r>
              <a:rPr lang="es-CR" sz="1600" dirty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CR" sz="16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112" y="867026"/>
            <a:ext cx="341947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7285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85826" y="871538"/>
            <a:ext cx="9658350" cy="2371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" name="Rectángulo 1"/>
          <p:cNvSpPr/>
          <p:nvPr/>
        </p:nvSpPr>
        <p:spPr>
          <a:xfrm>
            <a:off x="1256347" y="1351330"/>
            <a:ext cx="50558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9. </a:t>
            </a:r>
            <a:r>
              <a:rPr lang="es-CR" sz="2800" dirty="0">
                <a:latin typeface="Century Gothic" panose="020B0502020202020204" pitchFamily="34" charset="0"/>
              </a:rPr>
              <a:t>Listo, ingrese y realice de manera sencilla todas sus consultas y transacciones</a:t>
            </a:r>
            <a:r>
              <a:rPr lang="es-CR" dirty="0"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D99A945-8FC1-4745-8E6F-629264A8B163}"/>
              </a:ext>
            </a:extLst>
          </p:cNvPr>
          <p:cNvGrpSpPr/>
          <p:nvPr/>
        </p:nvGrpSpPr>
        <p:grpSpPr>
          <a:xfrm>
            <a:off x="7082981" y="0"/>
            <a:ext cx="3852672" cy="6858000"/>
            <a:chOff x="7062025" y="0"/>
            <a:chExt cx="3852672" cy="6858000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2025" y="0"/>
              <a:ext cx="3852672" cy="6858000"/>
            </a:xfrm>
            <a:prstGeom prst="rect">
              <a:avLst/>
            </a:prstGeom>
          </p:spPr>
        </p:pic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F7CC687E-1D57-4154-B0F7-70155EAD8E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186" r="2907"/>
            <a:stretch/>
          </p:blipFill>
          <p:spPr>
            <a:xfrm>
              <a:off x="7407138" y="871537"/>
              <a:ext cx="3162445" cy="48666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74850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02896" y="36029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" name="Rectángulo 1"/>
          <p:cNvSpPr/>
          <p:nvPr/>
        </p:nvSpPr>
        <p:spPr>
          <a:xfrm>
            <a:off x="1518281" y="2667725"/>
            <a:ext cx="33795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En el menú principal se muestran las diferentes opciones del sistema a las cuales usted puede </a:t>
            </a:r>
            <a:r>
              <a:rPr lang="es-CR" sz="1600" dirty="0" err="1">
                <a:latin typeface="Century Gothic" panose="020B0502020202020204" pitchFamily="34" charset="0"/>
              </a:rPr>
              <a:t>accesar</a:t>
            </a:r>
            <a:r>
              <a:rPr lang="es-CR" sz="1600" dirty="0">
                <a:latin typeface="Century Gothic" panose="020B0502020202020204" pitchFamily="34" charset="0"/>
              </a:rPr>
              <a:t>: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0748" y="1652509"/>
            <a:ext cx="7353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CONTENIDO:</a:t>
            </a:r>
            <a:endParaRPr lang="es-ES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2"/>
          <a:srcRect l="2186" r="2907"/>
          <a:stretch/>
        </p:blipFill>
        <p:spPr>
          <a:xfrm>
            <a:off x="6727515" y="837245"/>
            <a:ext cx="3344335" cy="484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8540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02896" y="36029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4175437" y="1418213"/>
            <a:ext cx="25994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1.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Estado de cuenta</a:t>
            </a:r>
            <a:r>
              <a:rPr lang="es-CR" sz="1600" dirty="0">
                <a:latin typeface="Century Gothic" panose="020B0502020202020204" pitchFamily="34" charset="0"/>
              </a:rPr>
              <a:t>” y el sistema desplegará su estado de cuenta resumido. 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75437" y="719881"/>
            <a:ext cx="7724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Estado de cuenta</a:t>
            </a:r>
            <a:endParaRPr lang="es-ES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710" y="513259"/>
            <a:ext cx="3557060" cy="578625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/>
          <a:srcRect l="2186" r="2907"/>
          <a:stretch/>
        </p:blipFill>
        <p:spPr>
          <a:xfrm>
            <a:off x="986197" y="1418213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7339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43033" y="201268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3570609" y="983837"/>
            <a:ext cx="3714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2.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Cálculo de cuota</a:t>
            </a:r>
            <a:r>
              <a:rPr lang="es-CR" sz="1600" dirty="0">
                <a:latin typeface="Century Gothic" panose="020B0502020202020204" pitchFamily="34" charset="0"/>
              </a:rPr>
              <a:t>” y el sistema desplegará la opción para la generación del plan de pagos: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688217" y="2363667"/>
            <a:ext cx="347893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la Línea de Crédito: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plazo en el que se desea cancelar el crédito.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monto que desea solicitar..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“Procesar”.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El sistema le mostrará la cuota que estaría cancelando de acuerdo a los datos incorporados.</a:t>
            </a:r>
          </a:p>
          <a:p>
            <a:pPr marL="342900" indent="-342900" algn="just">
              <a:buAutoNum type="arabicPeriod"/>
            </a:pPr>
            <a:endParaRPr lang="es-CR" sz="1600" dirty="0">
              <a:latin typeface="Century Gothic" panose="020B0502020202020204" pitchFamily="34" charset="0"/>
            </a:endParaRPr>
          </a:p>
          <a:p>
            <a:pPr marL="342900" indent="-342900" algn="just">
              <a:buAutoNum type="arabicPeriod"/>
            </a:pPr>
            <a:endParaRPr lang="es-ES" sz="16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463" y="793860"/>
            <a:ext cx="4076700" cy="43624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3"/>
          <a:srcRect l="2186" r="2907"/>
          <a:stretch/>
        </p:blipFill>
        <p:spPr>
          <a:xfrm>
            <a:off x="535352" y="1093561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3872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835</TotalTime>
  <Words>715</Words>
  <Application>Microsoft Office PowerPoint</Application>
  <PresentationFormat>Widescreen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Centeno</dc:creator>
  <cp:lastModifiedBy>Rebeca Echeverría Mora</cp:lastModifiedBy>
  <cp:revision>109</cp:revision>
  <dcterms:created xsi:type="dcterms:W3CDTF">2015-11-25T15:45:36Z</dcterms:created>
  <dcterms:modified xsi:type="dcterms:W3CDTF">2018-12-07T15:42:24Z</dcterms:modified>
</cp:coreProperties>
</file>